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5" r:id="rId13"/>
    <p:sldId id="296" r:id="rId14"/>
    <p:sldId id="298" r:id="rId15"/>
    <p:sldId id="305" r:id="rId16"/>
    <p:sldId id="306" r:id="rId17"/>
    <p:sldId id="299" r:id="rId18"/>
    <p:sldId id="307" r:id="rId19"/>
    <p:sldId id="300" r:id="rId20"/>
    <p:sldId id="294" r:id="rId21"/>
    <p:sldId id="301" r:id="rId22"/>
    <p:sldId id="304" r:id="rId23"/>
    <p:sldId id="302" r:id="rId24"/>
    <p:sldId id="303" r:id="rId25"/>
    <p:sldId id="259" r:id="rId26"/>
    <p:sldId id="309" r:id="rId27"/>
    <p:sldId id="258" r:id="rId28"/>
    <p:sldId id="277" r:id="rId29"/>
    <p:sldId id="278" r:id="rId30"/>
    <p:sldId id="310" r:id="rId31"/>
    <p:sldId id="276" r:id="rId32"/>
    <p:sldId id="261" r:id="rId33"/>
    <p:sldId id="280" r:id="rId34"/>
    <p:sldId id="281" r:id="rId35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 autoAdjust="0"/>
    <p:restoredTop sz="94591" autoAdjust="0"/>
  </p:normalViewPr>
  <p:slideViewPr>
    <p:cSldViewPr>
      <p:cViewPr varScale="1">
        <p:scale>
          <a:sx n="120" d="100"/>
          <a:sy n="120" d="100"/>
        </p:scale>
        <p:origin x="228" y="10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138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12/1/2021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Internal note: I made a </a:t>
            </a:r>
            <a:r>
              <a:rPr lang="en-US" dirty="0" err="1"/>
              <a:t>http.cpf</a:t>
            </a:r>
            <a:r>
              <a:rPr lang="en-US" dirty="0"/>
              <a:t> configured </a:t>
            </a:r>
            <a:r>
              <a:rPr lang="en-US" dirty="0" err="1"/>
              <a:t>SkyCave</a:t>
            </a:r>
            <a:r>
              <a:rPr lang="en-US" dirty="0"/>
              <a:t> run on malkia.st.lab.au.dk. Be on VPN to make it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04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Microservices and DevOps</a:t>
            </a:r>
            <a:endParaRPr lang="en-US" altLang="en-US" noProof="0" dirty="0"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Scalable Microservices</a:t>
            </a:r>
          </a:p>
          <a:p>
            <a:pPr>
              <a:defRPr/>
            </a:pPr>
            <a:r>
              <a:rPr lang="en-US" sz="2000" noProof="0" dirty="0" err="1"/>
              <a:t>Humio</a:t>
            </a:r>
            <a:endParaRPr lang="en-US" noProof="0" dirty="0"/>
          </a:p>
          <a:p>
            <a:pPr>
              <a:defRPr/>
            </a:pPr>
            <a:endParaRPr lang="en-US" noProof="0" dirty="0"/>
          </a:p>
          <a:p>
            <a:pPr>
              <a:defRPr/>
            </a:pPr>
            <a:r>
              <a:rPr lang="en-US" sz="1600" noProof="0" dirty="0"/>
              <a:t>Henrik Bærbak Christensen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584DF-A7B7-46D5-94CC-AC2C56D46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and now define Ingest Token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BE08C-7431-42C6-80BC-CD37DC84F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D9711-BFFF-405F-BBAB-A19B5EDF4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B57D6-465A-43B8-9C33-D4CA22F3B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60611-9747-4F55-9D49-552F9A316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142DAC-335F-4F8F-A243-5A3ACB4D8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409700"/>
            <a:ext cx="5957887" cy="365184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3B581D1-C0C4-4E6B-B1F5-A8FD6BE6AD46}"/>
              </a:ext>
            </a:extLst>
          </p:cNvPr>
          <p:cNvSpPr/>
          <p:nvPr/>
        </p:nvSpPr>
        <p:spPr>
          <a:xfrm>
            <a:off x="7162800" y="1333500"/>
            <a:ext cx="1143000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7099A9-5866-498D-9494-1973B073BD29}"/>
              </a:ext>
            </a:extLst>
          </p:cNvPr>
          <p:cNvSpPr/>
          <p:nvPr/>
        </p:nvSpPr>
        <p:spPr>
          <a:xfrm>
            <a:off x="2133600" y="3467100"/>
            <a:ext cx="1066800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13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BF513-286A-4684-AD37-C5A281045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 ingest token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F83A8-C093-42D4-A6FF-3CB6E0FD2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69678-458E-4D61-8B3E-30473FC7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E2731-6B71-41DE-A66E-9818B4A6E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36ED8-F931-4591-B10C-F56A82DAD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C50F94-8C31-4810-B959-769CD2BF5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028700"/>
            <a:ext cx="4629150" cy="15620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0DF5A7-84C0-4FE8-92D4-4A7C2E151377}"/>
              </a:ext>
            </a:extLst>
          </p:cNvPr>
          <p:cNvSpPr/>
          <p:nvPr/>
        </p:nvSpPr>
        <p:spPr>
          <a:xfrm>
            <a:off x="6400800" y="1714500"/>
            <a:ext cx="9144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621628-EAC1-48B5-BD63-A456B5F4D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826182"/>
            <a:ext cx="7677150" cy="17335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6A52CD-6A73-4423-B7C1-959FA51741C7}"/>
              </a:ext>
            </a:extLst>
          </p:cNvPr>
          <p:cNvSpPr/>
          <p:nvPr/>
        </p:nvSpPr>
        <p:spPr>
          <a:xfrm>
            <a:off x="6477000" y="4000500"/>
            <a:ext cx="609600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122155-866B-4DA3-8F67-BDE1F7006358}"/>
              </a:ext>
            </a:extLst>
          </p:cNvPr>
          <p:cNvSpPr/>
          <p:nvPr/>
        </p:nvSpPr>
        <p:spPr>
          <a:xfrm>
            <a:off x="2590800" y="4586191"/>
            <a:ext cx="3657600" cy="404909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‘eye’ to get the token</a:t>
            </a:r>
          </a:p>
        </p:txBody>
      </p:sp>
    </p:spTree>
    <p:extLst>
      <p:ext uri="{BB962C8B-B14F-4D97-AF65-F5344CB8AC3E}">
        <p14:creationId xmlns:p14="http://schemas.microsoft.com/office/powerpoint/2010/main" val="3950581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1DA34-2324-47AF-8089-B08EFA17E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Logging to </a:t>
            </a:r>
            <a:r>
              <a:rPr lang="en-US" noProof="0" dirty="0" err="1"/>
              <a:t>Humio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E3C54-914A-4485-99E0-68475E0DF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Now, the next (big) challenge is</a:t>
            </a:r>
          </a:p>
          <a:p>
            <a:pPr lvl="1"/>
            <a:r>
              <a:rPr lang="en-US" noProof="0" dirty="0"/>
              <a:t>Telling Docker to forward logs to </a:t>
            </a:r>
            <a:r>
              <a:rPr lang="en-US" noProof="0" dirty="0" err="1"/>
              <a:t>Humio</a:t>
            </a:r>
            <a:endParaRPr lang="en-US" noProof="0" dirty="0"/>
          </a:p>
          <a:p>
            <a:pPr lvl="1"/>
            <a:r>
              <a:rPr lang="en-US" noProof="0" dirty="0"/>
              <a:t>Make </a:t>
            </a:r>
            <a:r>
              <a:rPr lang="en-US" noProof="0" dirty="0" err="1"/>
              <a:t>Humio</a:t>
            </a:r>
            <a:r>
              <a:rPr lang="en-US" noProof="0" dirty="0"/>
              <a:t> understand the weird ‘Henrik Bærbak’ logging format</a:t>
            </a:r>
          </a:p>
          <a:p>
            <a:pPr lvl="1"/>
            <a:endParaRPr lang="en-US" noProof="0" dirty="0"/>
          </a:p>
          <a:p>
            <a:pPr lvl="1"/>
            <a:endParaRPr lang="en-US" dirty="0"/>
          </a:p>
          <a:p>
            <a:pPr lvl="1"/>
            <a:r>
              <a:rPr lang="en-US" noProof="0" dirty="0"/>
              <a:t>Understand what we can do with </a:t>
            </a:r>
            <a:r>
              <a:rPr lang="en-US" noProof="0" dirty="0" err="1"/>
              <a:t>Humio</a:t>
            </a:r>
            <a:r>
              <a:rPr lang="en-US" noProof="0" dirty="0"/>
              <a:t>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41B0A-A110-4010-9324-6D183F97A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03F1C-0123-47D1-9BEB-E65B6AA27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83E21-DDE4-40C2-844D-8F44C9381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71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4E77D-581C-4A06-BCC1-C77012256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Docker Forwarding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3E0B5-D857-4410-835B-103A336DC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Fortunately, </a:t>
            </a:r>
            <a:r>
              <a:rPr lang="en-US" noProof="0" dirty="0" err="1"/>
              <a:t>Humio</a:t>
            </a:r>
            <a:r>
              <a:rPr lang="en-US" noProof="0" dirty="0"/>
              <a:t> support in Docker is already built-in</a:t>
            </a:r>
          </a:p>
          <a:p>
            <a:endParaRPr lang="en-US" noProof="0" dirty="0"/>
          </a:p>
          <a:p>
            <a:r>
              <a:rPr lang="en-US" noProof="0" dirty="0"/>
              <a:t>Just use the ‘</a:t>
            </a:r>
            <a:r>
              <a:rPr lang="en-US" noProof="0" dirty="0" err="1"/>
              <a:t>splunk</a:t>
            </a:r>
            <a:r>
              <a:rPr lang="en-US" noProof="0" dirty="0"/>
              <a:t>’ logging driver of Docker</a:t>
            </a:r>
          </a:p>
          <a:p>
            <a:pPr lvl="1"/>
            <a:r>
              <a:rPr lang="en-US" noProof="0" dirty="0"/>
              <a:t>Tell Docker to use </a:t>
            </a:r>
            <a:r>
              <a:rPr lang="en-US" noProof="0" dirty="0" err="1"/>
              <a:t>splunk</a:t>
            </a:r>
            <a:r>
              <a:rPr lang="en-US" noProof="0" dirty="0"/>
              <a:t>, not the default logging driver</a:t>
            </a:r>
          </a:p>
          <a:p>
            <a:pPr lvl="1"/>
            <a:r>
              <a:rPr lang="en-US" noProof="0" dirty="0"/>
              <a:t>Tell Docker which machine to ship the logs to</a:t>
            </a:r>
          </a:p>
          <a:p>
            <a:pPr lvl="1"/>
            <a:r>
              <a:rPr lang="en-US" noProof="0" dirty="0"/>
              <a:t>Tell Docker the proper credentials (INGEST_TOKEN)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2DB55-9849-4792-8167-453837208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DF433-7B62-441E-8926-DCB99EACA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0669E-410B-44FA-BB23-39F76EF31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68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E22EE-21E3-43A8-BBE1-C8C8CF0D6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Ingest Token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A964F-DED9-496C-94EC-099F3342F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The token must be provided for any docker run. One way:</a:t>
            </a:r>
          </a:p>
          <a:p>
            <a:pPr lvl="1"/>
            <a:r>
              <a:rPr lang="en-US" noProof="0" dirty="0"/>
              <a:t>export INGEST_TOKEN=(paste token here)</a:t>
            </a:r>
          </a:p>
          <a:p>
            <a:pPr lvl="1"/>
            <a:endParaRPr lang="en-US" noProof="0" dirty="0"/>
          </a:p>
          <a:p>
            <a:r>
              <a:rPr lang="en-US" noProof="0" dirty="0"/>
              <a:t>Now, start your daemon with the proper settings</a:t>
            </a:r>
          </a:p>
          <a:p>
            <a:pPr lvl="1"/>
            <a:r>
              <a:rPr lang="en-US" noProof="0" dirty="0"/>
              <a:t>Set driver</a:t>
            </a:r>
          </a:p>
          <a:p>
            <a:pPr lvl="1"/>
            <a:r>
              <a:rPr lang="en-US" noProof="0" dirty="0"/>
              <a:t>Set endpoint URL</a:t>
            </a:r>
          </a:p>
          <a:p>
            <a:pPr lvl="2"/>
            <a:r>
              <a:rPr lang="en-US" noProof="0" dirty="0" err="1"/>
              <a:t>Humio’s</a:t>
            </a:r>
            <a:r>
              <a:rPr lang="en-US" noProof="0" dirty="0"/>
              <a:t> endpoint</a:t>
            </a:r>
          </a:p>
          <a:p>
            <a:pPr lvl="1"/>
            <a:r>
              <a:rPr lang="en-US" noProof="0" dirty="0"/>
              <a:t>Set ingest token</a:t>
            </a:r>
          </a:p>
          <a:p>
            <a:pPr lvl="1"/>
            <a:r>
              <a:rPr lang="en-US" noProof="0" dirty="0"/>
              <a:t>Set format to ‘raw’</a:t>
            </a:r>
          </a:p>
          <a:p>
            <a:pPr lvl="2"/>
            <a:r>
              <a:rPr lang="en-US" noProof="0" dirty="0"/>
              <a:t>Makes parsing easier…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454F6-567A-4CF5-AE9C-DC677CD33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7BBBD-F2B6-4689-8E2E-48F199D1C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1564B-153B-4C72-A67C-AE8204A81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EB7D69-C17E-48C3-A3E6-2BF4241C1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943" y="3721100"/>
            <a:ext cx="4341886" cy="13693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4576D6-825A-4B57-97D2-065A4D9A6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2930525"/>
            <a:ext cx="4486275" cy="304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10DD3F-2AE7-4631-9167-218123AB2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300" y="3321050"/>
            <a:ext cx="224790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50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F4EAA-7AEB-47BE-B7A0-AD13EE6FB1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Let’s see some action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CF6777-E11D-4A2B-AAB5-A2AFC7892D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93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C06B5-7B9C-4F99-9187-A12167ECB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did…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50247-9F19-4128-BFBB-F0C2142BF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 these steps</a:t>
            </a:r>
          </a:p>
          <a:p>
            <a:pPr lvl="1"/>
            <a:r>
              <a:rPr lang="en-US" dirty="0"/>
              <a:t>Build an image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Set the </a:t>
            </a:r>
            <a:r>
              <a:rPr lang="en-US" dirty="0" err="1"/>
              <a:t>Humio</a:t>
            </a:r>
            <a:r>
              <a:rPr lang="en-US" dirty="0"/>
              <a:t> environment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Run the daemon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82650-016D-4945-88C4-45859BBBD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01287-3796-4652-8CD6-12C42D881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684CA-ECC7-4366-94A1-FF14575B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ED37E5-790E-44BE-8E43-A960A079A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2476500"/>
            <a:ext cx="7381875" cy="419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790A37-D99F-42F1-B0AE-3C8E96F21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90700"/>
            <a:ext cx="5781675" cy="266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808BB4-B32A-4038-A10B-7503FAFFC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404088"/>
            <a:ext cx="3324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1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39FA1-2075-4E78-B05A-C80CF0A3B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44793-5B62-4C34-82E0-8DE2A65E8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You should see some log messages coming in…</a:t>
            </a:r>
          </a:p>
          <a:p>
            <a:pPr lvl="1"/>
            <a:r>
              <a:rPr lang="en-US" noProof="0" dirty="0"/>
              <a:t>… if you set the search for 5 minutes / live</a:t>
            </a:r>
          </a:p>
          <a:p>
            <a:pPr lvl="1"/>
            <a:endParaRPr lang="en-US" noProof="0" dirty="0"/>
          </a:p>
          <a:p>
            <a:pPr lvl="1"/>
            <a:endParaRPr lang="en-US" noProof="0" dirty="0"/>
          </a:p>
          <a:p>
            <a:pPr lvl="1"/>
            <a:endParaRPr lang="en-US" noProof="0" dirty="0"/>
          </a:p>
          <a:p>
            <a:pPr lvl="1"/>
            <a:endParaRPr lang="en-US" noProof="0" dirty="0"/>
          </a:p>
          <a:p>
            <a:pPr lvl="1"/>
            <a:endParaRPr lang="en-US" noProof="0" dirty="0"/>
          </a:p>
          <a:p>
            <a:pPr lvl="1"/>
            <a:endParaRPr lang="en-US" noProof="0" dirty="0"/>
          </a:p>
          <a:p>
            <a:r>
              <a:rPr lang="en-US" noProof="0" dirty="0"/>
              <a:t>And hit the ‘run’ button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232B2-DB14-4185-A7FF-8AA3061A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7FC8C-BA7E-4789-9606-E3068F78A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84354-7685-41B3-99D5-9F00A658A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50ABCC-D8A3-49FD-B78F-13AE818E8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9459"/>
            <a:ext cx="9144000" cy="17760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DF5CED-4DEF-4FDF-82D0-6D053FDD46B1}"/>
              </a:ext>
            </a:extLst>
          </p:cNvPr>
          <p:cNvSpPr/>
          <p:nvPr/>
        </p:nvSpPr>
        <p:spPr>
          <a:xfrm>
            <a:off x="838200" y="1866900"/>
            <a:ext cx="5334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FF5945-8B4D-4BB8-82E7-1A8BC008A296}"/>
              </a:ext>
            </a:extLst>
          </p:cNvPr>
          <p:cNvSpPr/>
          <p:nvPr/>
        </p:nvSpPr>
        <p:spPr>
          <a:xfrm>
            <a:off x="7010400" y="2324100"/>
            <a:ext cx="1295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F37D48-10D4-4C5C-BE70-FA4BACA9DB95}"/>
              </a:ext>
            </a:extLst>
          </p:cNvPr>
          <p:cNvSpPr/>
          <p:nvPr/>
        </p:nvSpPr>
        <p:spPr>
          <a:xfrm>
            <a:off x="4419600" y="3645859"/>
            <a:ext cx="2362200" cy="1261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030697-A22F-4D63-A88A-E4A22738A28A}"/>
              </a:ext>
            </a:extLst>
          </p:cNvPr>
          <p:cNvSpPr/>
          <p:nvPr/>
        </p:nvSpPr>
        <p:spPr>
          <a:xfrm>
            <a:off x="6400800" y="2628900"/>
            <a:ext cx="609600" cy="3546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E8658A3-C82E-4E9C-BB9F-0D6CD58DE156}"/>
              </a:ext>
            </a:extLst>
          </p:cNvPr>
          <p:cNvCxnSpPr/>
          <p:nvPr/>
        </p:nvCxnSpPr>
        <p:spPr>
          <a:xfrm flipV="1">
            <a:off x="4343400" y="2628900"/>
            <a:ext cx="4191000" cy="16002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738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FAB4E-5A08-4530-AF62-C0CF16B87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459CA-8ADE-490E-84E9-BC273AD16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F190C-4DAD-4B01-9A7D-F399F35AF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22379-E12A-4819-804F-3B1289EE2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43BA1-3CAA-47FD-9E6B-AA4C365A6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ED3F1E-7C50-498B-8AFD-0FDFD38CE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62" y="1409700"/>
            <a:ext cx="8048958" cy="31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73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02332-0625-43F2-AE7E-2C36C192B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But – No Parsing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4A95B-8367-498D-A752-AFABF38C9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err="1"/>
              <a:t>Humio</a:t>
            </a:r>
            <a:r>
              <a:rPr lang="en-US" noProof="0" dirty="0"/>
              <a:t> understands most common logging formats</a:t>
            </a:r>
          </a:p>
          <a:p>
            <a:pPr lvl="1"/>
            <a:r>
              <a:rPr lang="en-US" noProof="0" dirty="0" err="1"/>
              <a:t>Accesslog</a:t>
            </a:r>
            <a:r>
              <a:rPr lang="en-US" noProof="0" dirty="0"/>
              <a:t>, syslog, json, key-value</a:t>
            </a:r>
          </a:p>
          <a:p>
            <a:pPr lvl="1"/>
            <a:endParaRPr lang="en-US" noProof="0" dirty="0"/>
          </a:p>
          <a:p>
            <a:r>
              <a:rPr lang="en-US" noProof="0" dirty="0"/>
              <a:t>However, our Log4J property file defines its own</a:t>
            </a:r>
          </a:p>
          <a:p>
            <a:pPr lvl="1"/>
            <a:r>
              <a:rPr lang="en-US" noProof="0" dirty="0"/>
              <a:t>Why? Well…</a:t>
            </a:r>
          </a:p>
          <a:p>
            <a:pPr lvl="1"/>
            <a:endParaRPr lang="en-US" noProof="0" dirty="0"/>
          </a:p>
          <a:p>
            <a:pPr lvl="1"/>
            <a:endParaRPr lang="en-US" noProof="0" dirty="0"/>
          </a:p>
          <a:p>
            <a:pPr lvl="1"/>
            <a:endParaRPr lang="en-US" noProof="0" dirty="0"/>
          </a:p>
          <a:p>
            <a:r>
              <a:rPr lang="en-US" noProof="0" dirty="0"/>
              <a:t>What is the problem?</a:t>
            </a:r>
          </a:p>
          <a:p>
            <a:pPr lvl="1"/>
            <a:r>
              <a:rPr lang="en-US" noProof="0" dirty="0"/>
              <a:t>We cannot make queries as each log is just a raw string </a:t>
            </a:r>
            <a:r>
              <a:rPr lang="en-US" noProof="0" dirty="0">
                <a:sym typeface="Wingdings" panose="05000000000000000000" pitchFamily="2" charset="2"/>
              </a:rPr>
              <a:t>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C11BB-F347-4A3B-94A3-0BF6FCF7C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DEF42-BA1B-447D-95A0-B414961F5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6AC7C-20C5-4EE7-9DEE-C999EFF77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095DEE-4815-4676-9F23-B9B94D4A5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3201722"/>
            <a:ext cx="89058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47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5D48C-E5F5-4F7D-AD79-0AB9F377E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Intro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1902E-B314-4C1B-9E39-420C67C82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err="1"/>
              <a:t>Humio</a:t>
            </a:r>
            <a:r>
              <a:rPr lang="en-US" noProof="0" dirty="0"/>
              <a:t> = Lots of manual machinery!</a:t>
            </a:r>
          </a:p>
          <a:p>
            <a:endParaRPr lang="en-US" noProof="0" dirty="0"/>
          </a:p>
          <a:p>
            <a:r>
              <a:rPr lang="en-US" noProof="0" dirty="0"/>
              <a:t>When you find it taxing – remember…</a:t>
            </a:r>
          </a:p>
          <a:p>
            <a:endParaRPr lang="en-US" b="1" i="1" noProof="0" dirty="0"/>
          </a:p>
          <a:p>
            <a:r>
              <a:rPr lang="en-US" b="1" i="1" noProof="0" dirty="0"/>
              <a:t>This is nothing compared to an ELK stack </a:t>
            </a:r>
            <a:r>
              <a:rPr lang="en-US" b="1" i="1" noProof="0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I spend vast number of hours on ELK and it was tedious and required a lot of CPU power </a:t>
            </a:r>
          </a:p>
          <a:p>
            <a:endParaRPr lang="en-US" b="1" i="1" dirty="0">
              <a:sym typeface="Wingdings" panose="05000000000000000000" pitchFamily="2" charset="2"/>
            </a:endParaRPr>
          </a:p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05FC3-F563-4309-AC26-8FBD384A0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2B07D-257F-4E84-8001-E5FC449A3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2598B-732C-405E-8725-A2625E19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52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74E32-0C7B-43E3-8F04-3D70F1E44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Parser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DE4A0-341E-44A8-B658-79A1AD2BB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need to define a new parser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7EDFC-111B-4878-BE85-4E4E6DADC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E416D-6EE1-4EAC-8370-A89CEAFA8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98870-218B-464C-AF33-D30E4E70A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1C8D25-B459-480A-982B-1574D8B0C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4" y="1578368"/>
            <a:ext cx="7115172" cy="12791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BCDD55D-BB6A-4BC3-9C51-5B9BE565AFD9}"/>
              </a:ext>
            </a:extLst>
          </p:cNvPr>
          <p:cNvSpPr/>
          <p:nvPr/>
        </p:nvSpPr>
        <p:spPr>
          <a:xfrm>
            <a:off x="2819400" y="1485900"/>
            <a:ext cx="7620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E1369-D05A-43AB-A625-6D0D6527151D}"/>
              </a:ext>
            </a:extLst>
          </p:cNvPr>
          <p:cNvSpPr/>
          <p:nvPr/>
        </p:nvSpPr>
        <p:spPr>
          <a:xfrm>
            <a:off x="6705600" y="1790700"/>
            <a:ext cx="1524000" cy="609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25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74E32-0C7B-43E3-8F04-3D70F1E44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Parser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DE4A0-341E-44A8-B658-79A1AD2BB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as my format is (mostly) a key-value based one, enter: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Find the file</a:t>
            </a:r>
            <a:br>
              <a:rPr lang="en-US" i="1" dirty="0"/>
            </a:br>
            <a:r>
              <a:rPr lang="en-US" i="1" dirty="0"/>
              <a:t>on the</a:t>
            </a:r>
            <a:br>
              <a:rPr lang="en-US" i="1" dirty="0"/>
            </a:br>
            <a:r>
              <a:rPr lang="en-US" i="1" dirty="0" err="1"/>
              <a:t>weekplan</a:t>
            </a:r>
            <a:r>
              <a:rPr lang="en-US" i="1" dirty="0"/>
              <a:t> !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7EDFC-111B-4878-BE85-4E4E6DADC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E416D-6EE1-4EAC-8370-A89CEAFA8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98870-218B-464C-AF33-D30E4E70A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D722E6-0707-4AB1-B8F8-68AE98119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399" y="1562100"/>
            <a:ext cx="611397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74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9B44B-29A1-4203-9E2A-D590B9408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associate it…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07D09-832B-4731-B7CA-00E9D63D0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your token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2CFE2-EF20-4CCF-8035-173BCAE3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87BCD-D697-4A4A-A050-1ACED1668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E08A8-ED46-4077-AE27-C69AFB472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8F0BAC-B005-4619-9CA4-66FEA2082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11300"/>
            <a:ext cx="7439025" cy="3200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54005C-00E0-4415-A42E-8EAC4A3034BC}"/>
              </a:ext>
            </a:extLst>
          </p:cNvPr>
          <p:cNvSpPr/>
          <p:nvPr/>
        </p:nvSpPr>
        <p:spPr>
          <a:xfrm>
            <a:off x="2895600" y="4076700"/>
            <a:ext cx="1828800" cy="609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18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0171B-2FF8-4F28-81C9-B8A57AF6E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Unfortunately!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60108-4834-4A40-9A17-73F0372EC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interesting log message is about the daemon accepting and replying to the ‘</a:t>
            </a:r>
            <a:r>
              <a:rPr lang="en-US" dirty="0" err="1"/>
              <a:t>cmd</a:t>
            </a:r>
            <a:r>
              <a:rPr lang="en-US" dirty="0"/>
              <a:t>’ requests</a:t>
            </a:r>
          </a:p>
          <a:p>
            <a:pPr lvl="1"/>
            <a:r>
              <a:rPr lang="en-US" dirty="0"/>
              <a:t>The log message stems from the </a:t>
            </a:r>
            <a:r>
              <a:rPr lang="en-US" dirty="0" err="1"/>
              <a:t>FRDS.Broker</a:t>
            </a:r>
            <a:r>
              <a:rPr lang="en-US" dirty="0"/>
              <a:t> library, which unfortunately has the interesting stuff encoded in a json object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I have </a:t>
            </a:r>
            <a:r>
              <a:rPr lang="en-US" i="1" dirty="0">
                <a:sym typeface="Wingdings" panose="05000000000000000000" pitchFamily="2" charset="2"/>
              </a:rPr>
              <a:t>not</a:t>
            </a:r>
            <a:r>
              <a:rPr lang="en-US" dirty="0">
                <a:sym typeface="Wingdings" panose="05000000000000000000" pitchFamily="2" charset="2"/>
              </a:rPr>
              <a:t> been able to create a parser that can handle that format (would love if someone cracked that nut!)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Even if </a:t>
            </a:r>
            <a:r>
              <a:rPr lang="en-US" dirty="0" err="1">
                <a:sym typeface="Wingdings" panose="05000000000000000000" pitchFamily="2" charset="2"/>
              </a:rPr>
              <a:t>Humio</a:t>
            </a:r>
            <a:r>
              <a:rPr lang="en-US" dirty="0">
                <a:sym typeface="Wingdings" panose="05000000000000000000" pitchFamily="2" charset="2"/>
              </a:rPr>
              <a:t> states I can: “</a:t>
            </a:r>
            <a:r>
              <a:rPr lang="en-US" dirty="0" err="1">
                <a:sym typeface="Wingdings" panose="05000000000000000000" pitchFamily="2" charset="2"/>
              </a:rPr>
              <a:t>kvParse</a:t>
            </a:r>
            <a:r>
              <a:rPr lang="en-US" dirty="0">
                <a:sym typeface="Wingdings" panose="05000000000000000000" pitchFamily="2" charset="2"/>
              </a:rPr>
              <a:t>() | </a:t>
            </a:r>
            <a:r>
              <a:rPr lang="en-US" dirty="0" err="1">
                <a:sym typeface="Wingdings" panose="05000000000000000000" pitchFamily="2" charset="2"/>
              </a:rPr>
              <a:t>parseJson</a:t>
            </a:r>
            <a:r>
              <a:rPr lang="en-US" dirty="0">
                <a:sym typeface="Wingdings" panose="05000000000000000000" pitchFamily="2" charset="2"/>
              </a:rPr>
              <a:t>(field=reply)”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I just get ‘reply=payload’ ???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E55DC-435C-4ED3-BCDD-2850EE128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39D31-207E-4C17-B761-3E8C9A90B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ED239-06A7-4B2D-BDBF-C481FC2DA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739086-CE63-4B7D-8293-214B8CCD3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7" y="2552700"/>
            <a:ext cx="8211789" cy="457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106C5A-326F-4458-90FA-1D74152B51F4}"/>
              </a:ext>
            </a:extLst>
          </p:cNvPr>
          <p:cNvSpPr/>
          <p:nvPr/>
        </p:nvSpPr>
        <p:spPr>
          <a:xfrm>
            <a:off x="6705600" y="2476500"/>
            <a:ext cx="19050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EA8A12-FF8D-4084-AFC3-AF3C87C98C67}"/>
              </a:ext>
            </a:extLst>
          </p:cNvPr>
          <p:cNvSpPr/>
          <p:nvPr/>
        </p:nvSpPr>
        <p:spPr>
          <a:xfrm>
            <a:off x="7162800" y="2731559"/>
            <a:ext cx="1447800" cy="1640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82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39FB7-2D31-4419-A5D8-9B673D14A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to monitor commands…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880C2-3AC4-4E15-8623-65AE88869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to augment the </a:t>
            </a:r>
            <a:r>
              <a:rPr lang="en-US" dirty="0" err="1"/>
              <a:t>CaveInvoker’s</a:t>
            </a:r>
            <a:r>
              <a:rPr lang="en-US" dirty="0"/>
              <a:t> and </a:t>
            </a:r>
            <a:r>
              <a:rPr lang="en-US" dirty="0" err="1"/>
              <a:t>PlayerInvoker’s</a:t>
            </a:r>
            <a:r>
              <a:rPr lang="en-US" dirty="0"/>
              <a:t> </a:t>
            </a:r>
            <a:r>
              <a:rPr lang="en-US" i="1" dirty="0" err="1"/>
              <a:t>handleRequest</a:t>
            </a:r>
            <a:r>
              <a:rPr lang="en-US" i="1" dirty="0"/>
              <a:t>()</a:t>
            </a:r>
            <a:endParaRPr lang="en-US" dirty="0"/>
          </a:p>
          <a:p>
            <a:pPr lvl="1"/>
            <a:r>
              <a:rPr lang="en-US" dirty="0"/>
              <a:t>Find updated code on the </a:t>
            </a:r>
            <a:r>
              <a:rPr lang="en-US" dirty="0" err="1"/>
              <a:t>weekplan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FB20C-AC88-446F-8617-6A36730B7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3F337-3990-4FBE-8624-0A383D7DD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6E50C-23CE-432A-9DE2-7CC9FA32B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45D7DB-30CF-4C32-8FF3-7FB7550AB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2557462"/>
            <a:ext cx="8439150" cy="600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EE4FF7-0310-4F0C-BA3E-5083FFAD7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5" y="3467100"/>
            <a:ext cx="6686550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387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2EFEB-F9DA-4C4B-9F2D-189C7C8AF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F7AEF-63D5-4D0B-88D1-3E90D6534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DB1F9-0128-44ED-8C15-781B41796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C43D6-E2A0-47E5-82AE-F8F7F99D2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8E6DD-D88F-43C3-919C-3D10A344A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FD2045-6918-479B-9483-977E4488C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50" y="952500"/>
            <a:ext cx="8303150" cy="40515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7AD9FFF-753B-4143-B25B-2830BF3972BC}"/>
              </a:ext>
            </a:extLst>
          </p:cNvPr>
          <p:cNvSpPr/>
          <p:nvPr/>
        </p:nvSpPr>
        <p:spPr>
          <a:xfrm>
            <a:off x="5791200" y="5118364"/>
            <a:ext cx="2511950" cy="30427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Meta: </a:t>
            </a:r>
            <a:r>
              <a:rPr lang="en-US" sz="1200" dirty="0" err="1"/>
              <a:t>gradle</a:t>
            </a:r>
            <a:r>
              <a:rPr lang="en-US" sz="1200" dirty="0"/>
              <a:t> </a:t>
            </a:r>
            <a:r>
              <a:rPr lang="en-US" sz="1200" dirty="0" err="1"/>
              <a:t>cmd</a:t>
            </a:r>
            <a:r>
              <a:rPr lang="en-US" sz="1200" dirty="0"/>
              <a:t> –</a:t>
            </a:r>
            <a:r>
              <a:rPr lang="en-US" sz="1200" dirty="0" err="1"/>
              <a:t>Pcpf</a:t>
            </a:r>
            <a:r>
              <a:rPr lang="en-US" sz="1200" dirty="0"/>
              <a:t>=</a:t>
            </a:r>
            <a:r>
              <a:rPr lang="en-US" sz="1200" dirty="0" err="1"/>
              <a:t>malkia.cpf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41158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0F6F6-A268-4289-B3A5-4287F5D5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Columns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00E3E-690E-4478-A3AD-CB6F8B8F6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CA6DC-5DEA-4A8B-9DB3-A99599E3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B22D5-3369-4F83-924B-3A7B9A3B2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14952-2367-4DDA-B0CD-2E11FE86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9B8C92-4513-463C-B07C-B1FE02F59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28700"/>
            <a:ext cx="7239000" cy="391995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B9B8DE2-8EC8-4A91-B9A5-256168664683}"/>
              </a:ext>
            </a:extLst>
          </p:cNvPr>
          <p:cNvSpPr/>
          <p:nvPr/>
        </p:nvSpPr>
        <p:spPr>
          <a:xfrm>
            <a:off x="609600" y="1790700"/>
            <a:ext cx="1828800" cy="3276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06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94A49-D919-4B32-86F5-E028391C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Query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691FF-C749-4D44-A93A-817C345D3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use a query language</a:t>
            </a:r>
          </a:p>
          <a:p>
            <a:pPr lvl="1"/>
            <a:r>
              <a:rPr lang="en-US" dirty="0"/>
              <a:t>Do the tutorial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5AF50-204B-4378-910C-2FBB45F39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B89AD-BABE-465B-94A6-E9F792180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8E113-656C-40E0-B363-E15B1F637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D3BFB8-C8AA-49B9-ABA5-2383514C7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57" y="1714500"/>
            <a:ext cx="7818120" cy="27528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F445019-30D8-45AE-BC36-6CCB24FD0368}"/>
              </a:ext>
            </a:extLst>
          </p:cNvPr>
          <p:cNvSpPr/>
          <p:nvPr/>
        </p:nvSpPr>
        <p:spPr>
          <a:xfrm>
            <a:off x="457200" y="1714500"/>
            <a:ext cx="1295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C94282-F6AF-4702-BDC6-7AE6810B58EA}"/>
              </a:ext>
            </a:extLst>
          </p:cNvPr>
          <p:cNvSpPr/>
          <p:nvPr/>
        </p:nvSpPr>
        <p:spPr>
          <a:xfrm>
            <a:off x="3505200" y="2628900"/>
            <a:ext cx="990600" cy="2133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61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A4651-8D28-4FE1-AB31-A33AB76F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Semi SQL like </a:t>
            </a:r>
            <a:r>
              <a:rPr lang="en-US" noProof="0" dirty="0">
                <a:sym typeface="Wingdings" panose="05000000000000000000" pitchFamily="2" charset="2"/>
              </a:rPr>
              <a:t>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224B2-0DFD-45D2-AA1F-B5DE1F16C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FD251-DFAE-471A-824A-19843898D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977A6-DD25-471C-8A2F-A9C7E5919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35EF9-99AD-45A6-A4C0-1DE4A61F0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68AAED-C6F3-422C-A129-D8607F85F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333500"/>
            <a:ext cx="4994185" cy="32547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3C8EA8-8369-4502-A361-527C1A9C53BC}"/>
              </a:ext>
            </a:extLst>
          </p:cNvPr>
          <p:cNvSpPr/>
          <p:nvPr/>
        </p:nvSpPr>
        <p:spPr>
          <a:xfrm>
            <a:off x="1828800" y="1485900"/>
            <a:ext cx="1371600" cy="381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709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7BA8C-6C63-40B5-87A3-BA383258B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Dashboards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C6D58-44B8-4B21-870D-6FCC632D1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Perform a search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Hit ‘Save as…’</a:t>
            </a:r>
          </a:p>
          <a:p>
            <a:pPr lvl="1"/>
            <a:r>
              <a:rPr lang="en-US" noProof="0" dirty="0"/>
              <a:t>And add to a dashboard</a:t>
            </a:r>
          </a:p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77E93-A484-4353-AF53-6A02104FC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C3C6E-8D79-499A-96F6-BDCFB502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940D1-B26A-4E9A-A895-D1103A90E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EDCD58-7C1C-4065-9037-13EFBF229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3467100"/>
            <a:ext cx="2962275" cy="17049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6D6F6C7-D8CF-44F1-9BEB-39D2B76C4765}"/>
              </a:ext>
            </a:extLst>
          </p:cNvPr>
          <p:cNvSpPr/>
          <p:nvPr/>
        </p:nvSpPr>
        <p:spPr>
          <a:xfrm>
            <a:off x="4876800" y="4076700"/>
            <a:ext cx="22860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E21A9B-6414-4958-8003-34E691A1836C}"/>
              </a:ext>
            </a:extLst>
          </p:cNvPr>
          <p:cNvSpPr/>
          <p:nvPr/>
        </p:nvSpPr>
        <p:spPr>
          <a:xfrm>
            <a:off x="6096000" y="3368675"/>
            <a:ext cx="1209675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D6277C-ABC2-4FA7-B4EA-7373B478B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499" y="1485899"/>
            <a:ext cx="347865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7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6F522-3237-4B68-8BAE-12D2EF0DB9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947B2D-C6B5-4A2B-9214-08021CE278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 go for their Community Edition Cloud Service…</a:t>
            </a:r>
          </a:p>
        </p:txBody>
      </p:sp>
    </p:spTree>
    <p:extLst>
      <p:ext uri="{BB962C8B-B14F-4D97-AF65-F5344CB8AC3E}">
        <p14:creationId xmlns:p14="http://schemas.microsoft.com/office/powerpoint/2010/main" val="1624984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A8060-2C48-430A-982C-61E1E0FD7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900FB-7FE0-4BFE-8823-172C27733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I have added two widgets</a:t>
            </a:r>
          </a:p>
          <a:p>
            <a:endParaRPr lang="en-US" dirty="0"/>
          </a:p>
          <a:p>
            <a:pPr lvl="1"/>
            <a:r>
              <a:rPr lang="en-US" dirty="0"/>
              <a:t>Distribution of Methods</a:t>
            </a:r>
          </a:p>
          <a:p>
            <a:pPr lvl="2"/>
            <a:r>
              <a:rPr lang="en-US" sz="1200" dirty="0"/>
              <a:t>Query: </a:t>
            </a:r>
            <a:r>
              <a:rPr lang="en-US" sz="1200" dirty="0" err="1">
                <a:solidFill>
                  <a:srgbClr val="001188"/>
                </a:solidFill>
                <a:effectLst/>
                <a:latin typeface="ui-monospace, SFMono-Regular, Menlo, Monaco, Consolas, "/>
              </a:rPr>
              <a:t>operationName</a:t>
            </a:r>
            <a:r>
              <a:rPr lang="en-US" sz="1200" dirty="0">
                <a:solidFill>
                  <a:srgbClr val="666666"/>
                </a:solidFill>
                <a:effectLst/>
                <a:latin typeface="ui-monospace, SFMono-Regular, Menlo, Monaco, Consolas, "/>
              </a:rPr>
              <a:t>=</a:t>
            </a:r>
            <a:r>
              <a:rPr lang="en-US" sz="1200" dirty="0">
                <a:solidFill>
                  <a:srgbClr val="A31515"/>
                </a:solidFill>
                <a:effectLst/>
                <a:latin typeface="ui-monospace, SFMono-Regular, Menlo, Monaco, Consolas, "/>
              </a:rPr>
              <a:t>*</a:t>
            </a:r>
            <a:r>
              <a:rPr lang="en-US" sz="1200" dirty="0">
                <a:solidFill>
                  <a:srgbClr val="000000"/>
                </a:solidFill>
                <a:effectLst/>
                <a:latin typeface="ui-monospace, SFMono-Regular, Menlo, Monaco, Consolas, "/>
              </a:rPr>
              <a:t> </a:t>
            </a:r>
            <a:r>
              <a:rPr lang="en-US" sz="1200" dirty="0">
                <a:solidFill>
                  <a:srgbClr val="666666"/>
                </a:solidFill>
                <a:effectLst/>
                <a:latin typeface="ui-monospace, SFMono-Regular, Menlo, Monaco, Consolas, "/>
              </a:rPr>
              <a:t>|</a:t>
            </a:r>
            <a:r>
              <a:rPr lang="en-US" sz="1200" dirty="0">
                <a:solidFill>
                  <a:srgbClr val="000000"/>
                </a:solidFill>
                <a:effectLst/>
                <a:latin typeface="ui-monospace, SFMono-Regular, Menlo, Monaco, Consolas, "/>
              </a:rPr>
              <a:t> </a:t>
            </a:r>
            <a:r>
              <a:rPr lang="en-US" sz="1200" dirty="0" err="1">
                <a:solidFill>
                  <a:srgbClr val="0000FF"/>
                </a:solidFill>
                <a:effectLst/>
                <a:latin typeface="ui-monospace, SFMono-Regular, Menlo, Monaco, Consolas, "/>
              </a:rPr>
              <a:t>groupBy</a:t>
            </a:r>
            <a:r>
              <a:rPr lang="en-US" sz="1200" dirty="0">
                <a:solidFill>
                  <a:srgbClr val="000000"/>
                </a:solidFill>
                <a:effectLst/>
                <a:latin typeface="ui-monospace, SFMono-Regular, Menlo, Monaco, Consolas, "/>
              </a:rPr>
              <a:t>(</a:t>
            </a:r>
            <a:r>
              <a:rPr lang="en-US" sz="1200" dirty="0" err="1">
                <a:solidFill>
                  <a:srgbClr val="A31515"/>
                </a:solidFill>
                <a:effectLst/>
                <a:latin typeface="ui-monospace, SFMono-Regular, Menlo, Monaco, Consolas, "/>
              </a:rPr>
              <a:t>operationName</a:t>
            </a:r>
            <a:r>
              <a:rPr lang="en-US" sz="1200" dirty="0">
                <a:solidFill>
                  <a:srgbClr val="000000"/>
                </a:solidFill>
                <a:effectLst/>
                <a:latin typeface="ui-monospace, SFMono-Regular, Menlo, Monaco, Consolas, "/>
              </a:rPr>
              <a:t>)</a:t>
            </a:r>
          </a:p>
          <a:p>
            <a:pPr lvl="2"/>
            <a:r>
              <a:rPr lang="en-US" dirty="0"/>
              <a:t>As Pie Chart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Response time distribution</a:t>
            </a:r>
          </a:p>
          <a:p>
            <a:pPr lvl="2"/>
            <a:r>
              <a:rPr lang="en-US" dirty="0"/>
              <a:t>As </a:t>
            </a:r>
            <a:r>
              <a:rPr lang="en-US" dirty="0" err="1"/>
              <a:t>TimeChart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81764-E7F3-4C64-9038-F3611B250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09C31-0548-464B-8525-2ACE55F37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EA429-CEE6-46B9-8F2F-3ED02A5B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9FD7A0-ACBF-4112-8AC3-7773D6839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086" y="788459"/>
            <a:ext cx="3415173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30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87840-394F-4937-94EC-467570032A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Swarm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9D8DD7-C8ED-4CF7-B74E-58D020AF0E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More fiddling </a:t>
            </a:r>
            <a:r>
              <a:rPr lang="en-US" noProof="0" dirty="0">
                <a:sym typeface="Wingdings" panose="05000000000000000000" pitchFamily="2" charset="2"/>
              </a:rPr>
              <a:t>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176065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4BF8B-936B-45BD-BBEE-7118ABB4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</a:t>
            </a:r>
            <a:r>
              <a:rPr lang="en-US" noProof="0" dirty="0" err="1"/>
              <a:t>IngestToken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7A84D-F1AF-473F-903E-ADA81E7EB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Easy to use an environment variable on a single node</a:t>
            </a:r>
          </a:p>
          <a:p>
            <a:r>
              <a:rPr lang="en-US" noProof="0" dirty="0"/>
              <a:t>For swarm it is a bit more tricky: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Alas, you have to set it on </a:t>
            </a:r>
            <a:r>
              <a:rPr lang="en-US" i="1" noProof="0" dirty="0"/>
              <a:t>each machine </a:t>
            </a:r>
            <a:r>
              <a:rPr lang="en-US" noProof="0" dirty="0"/>
              <a:t>in swarm </a:t>
            </a:r>
            <a:r>
              <a:rPr lang="en-US" noProof="0" dirty="0">
                <a:sym typeface="Wingdings" panose="05000000000000000000" pitchFamily="2" charset="2"/>
              </a:rPr>
              <a:t>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82159-B9DF-42DF-9592-E89AB8F29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4DF3D-A887-4576-9BF1-E179F00FD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51704-556A-425B-9FC5-A5816FCE1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A75FD0-2041-4F24-A559-0CED592E9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943100"/>
            <a:ext cx="7715250" cy="14763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3586D23-BA6A-4549-ACBD-7D5AA20FE5F3}"/>
              </a:ext>
            </a:extLst>
          </p:cNvPr>
          <p:cNvSpPr/>
          <p:nvPr/>
        </p:nvSpPr>
        <p:spPr>
          <a:xfrm>
            <a:off x="3209730" y="2909888"/>
            <a:ext cx="4257869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61CB80-8E32-4687-AB0C-80270747F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021219"/>
            <a:ext cx="4048125" cy="14825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F18216-8DDC-4F37-A5F1-42AC53657B71}"/>
              </a:ext>
            </a:extLst>
          </p:cNvPr>
          <p:cNvSpPr/>
          <p:nvPr/>
        </p:nvSpPr>
        <p:spPr>
          <a:xfrm>
            <a:off x="6019800" y="4542450"/>
            <a:ext cx="2209800" cy="60105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Fiddling</a:t>
            </a:r>
            <a:r>
              <a:rPr lang="da-DK" dirty="0"/>
              <a:t> </a:t>
            </a:r>
            <a:r>
              <a:rPr lang="da-DK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C58026-6CB2-4D90-8B71-9785FBB395E0}"/>
              </a:ext>
            </a:extLst>
          </p:cNvPr>
          <p:cNvSpPr/>
          <p:nvPr/>
        </p:nvSpPr>
        <p:spPr>
          <a:xfrm>
            <a:off x="1676400" y="4610099"/>
            <a:ext cx="3505200" cy="22860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06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C97C1-0101-4FD3-BDF6-FD3461DA5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And the compose-file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064BB-505F-4E7C-BC13-70B8F4313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… and then you have to adopt your compose file to set the same properties as for the ‘docker run’ but now in YAML format…</a:t>
            </a:r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Jobs done…</a:t>
            </a:r>
          </a:p>
          <a:p>
            <a:endParaRPr lang="en-US" dirty="0"/>
          </a:p>
          <a:p>
            <a:r>
              <a:rPr lang="en-US" noProof="0" dirty="0"/>
              <a:t>Alternative:</a:t>
            </a:r>
          </a:p>
          <a:p>
            <a:pPr lvl="1"/>
            <a:r>
              <a:rPr lang="en-US" dirty="0"/>
              <a:t>Expose your ingest token directly in</a:t>
            </a:r>
            <a:br>
              <a:rPr lang="en-US" dirty="0"/>
            </a:br>
            <a:r>
              <a:rPr lang="en-US" dirty="0"/>
              <a:t>the compose file. Hm </a:t>
            </a:r>
            <a:r>
              <a:rPr lang="en-US" dirty="0" err="1"/>
              <a:t>hm</a:t>
            </a:r>
            <a:r>
              <a:rPr lang="en-US" dirty="0"/>
              <a:t>…</a:t>
            </a:r>
            <a:endParaRPr lang="en-US" noProof="0" dirty="0"/>
          </a:p>
          <a:p>
            <a:endParaRPr lang="en-US" dirty="0"/>
          </a:p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0CF94-0BD0-4EA1-A82A-3D06D4054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BF46E-3EB8-414B-B0DE-8EA6014E7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78B35-E4F3-402F-82E4-EB764F6D1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9BD623-7C26-4E8D-8AA7-8E9C8B380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243137"/>
            <a:ext cx="4229100" cy="1228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27DB65-CF70-40C4-8F27-C31242614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675" y="3926708"/>
            <a:ext cx="2381250" cy="6667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FE8F687-6D9A-4F56-828B-23CFBA6DDB48}"/>
              </a:ext>
            </a:extLst>
          </p:cNvPr>
          <p:cNvSpPr/>
          <p:nvPr/>
        </p:nvSpPr>
        <p:spPr>
          <a:xfrm>
            <a:off x="5867400" y="4686300"/>
            <a:ext cx="2514600" cy="3048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And more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D297350-765F-4580-BBB4-546B71EE13D9}"/>
              </a:ext>
            </a:extLst>
          </p:cNvPr>
          <p:cNvSpPr/>
          <p:nvPr/>
        </p:nvSpPr>
        <p:spPr>
          <a:xfrm rot="2503435">
            <a:off x="5262335" y="3319235"/>
            <a:ext cx="762000" cy="762000"/>
          </a:xfrm>
          <a:prstGeom prst="right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46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3FEAC-CEF8-490C-860B-847C16E61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1DEE3-70A3-4074-AC78-50EC0D13B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Log aggregation is a powerful tool</a:t>
            </a:r>
          </a:p>
          <a:p>
            <a:r>
              <a:rPr lang="en-US" noProof="0" dirty="0" err="1"/>
              <a:t>Humio</a:t>
            </a:r>
            <a:r>
              <a:rPr lang="en-US" noProof="0" dirty="0"/>
              <a:t> has a (comparable) gentle learning curve</a:t>
            </a:r>
          </a:p>
          <a:p>
            <a:endParaRPr lang="en-US" noProof="0" dirty="0"/>
          </a:p>
          <a:p>
            <a:r>
              <a:rPr lang="en-US" noProof="0" dirty="0"/>
              <a:t>Quite a lot of moving parts still </a:t>
            </a:r>
            <a:r>
              <a:rPr lang="en-US" noProof="0" dirty="0">
                <a:sym typeface="Wingdings" panose="05000000000000000000" pitchFamily="2" charset="2"/>
              </a:rPr>
              <a:t></a:t>
            </a:r>
            <a:r>
              <a:rPr lang="en-US" noProof="0" dirty="0"/>
              <a:t>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8139E-E2E6-4648-A4D3-E3DDDA4D3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5DBF7-3F18-4928-AD83-5D15D525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526FC-DDD3-45C3-8A7F-C9AF78593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2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D6CBC-40B1-45B8-A57C-3846C7AB8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Click…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87320-7B59-4192-A87B-09B8D51FC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D05C6-D82A-426B-8344-111294FA4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88ED4-7A2B-4C2B-92B9-28CD97548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C0F6E-32EA-46FF-8022-6A2994D95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0794AA-65BD-46E9-9BAC-111ABE27B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89082"/>
            <a:ext cx="7010400" cy="364483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A49F780-71E0-4F0C-971E-43F9E74E3C64}"/>
              </a:ext>
            </a:extLst>
          </p:cNvPr>
          <p:cNvCxnSpPr>
            <a:cxnSpLocks/>
          </p:cNvCxnSpPr>
          <p:nvPr/>
        </p:nvCxnSpPr>
        <p:spPr>
          <a:xfrm>
            <a:off x="3429000" y="1028700"/>
            <a:ext cx="2057400" cy="13716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02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32C53-C649-4A4A-9835-3B6A53BC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will need to register…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7B1FB-B8B6-4FE3-A618-B9A1FDBD8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some time (1-2 days – or just a few hours) later, you get access…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8C547-8FB6-4EB6-B062-F99D125CB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E3547-64DF-42E4-9C74-7BD6F06BD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2C871-3BAB-4F57-9157-E0FD6D1C4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45B2B5-7C27-41D2-997C-6767A2432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0" y="1485900"/>
            <a:ext cx="4972050" cy="3667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747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5E218-5273-44DC-965D-187683A2D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– In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026B7-0970-4310-AD0B-56994CD35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need to</a:t>
            </a:r>
          </a:p>
          <a:p>
            <a:pPr lvl="1"/>
            <a:r>
              <a:rPr lang="en-US" dirty="0"/>
              <a:t>Define a repository</a:t>
            </a:r>
          </a:p>
          <a:p>
            <a:pPr lvl="2"/>
            <a:r>
              <a:rPr lang="en-US" dirty="0"/>
              <a:t>to hold your logging data</a:t>
            </a:r>
          </a:p>
          <a:p>
            <a:pPr lvl="1"/>
            <a:r>
              <a:rPr lang="en-US" dirty="0"/>
              <a:t>Define an ingest token</a:t>
            </a:r>
          </a:p>
          <a:p>
            <a:pPr lvl="2"/>
            <a:r>
              <a:rPr lang="en-US" dirty="0"/>
              <a:t>That identifies where your log stream’s sink is</a:t>
            </a:r>
          </a:p>
          <a:p>
            <a:pPr lvl="3"/>
            <a:r>
              <a:rPr lang="en-US" dirty="0"/>
              <a:t>That is – the repository</a:t>
            </a:r>
          </a:p>
          <a:p>
            <a:pPr lvl="1"/>
            <a:r>
              <a:rPr lang="en-US" dirty="0"/>
              <a:t>Define a parser</a:t>
            </a:r>
          </a:p>
          <a:p>
            <a:pPr lvl="2"/>
            <a:r>
              <a:rPr lang="en-US" dirty="0"/>
              <a:t>So </a:t>
            </a:r>
            <a:r>
              <a:rPr lang="en-US" dirty="0" err="1"/>
              <a:t>Humio</a:t>
            </a:r>
            <a:r>
              <a:rPr lang="en-US" dirty="0"/>
              <a:t> can understand the format of your log messages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Make your container(s) ship logs to your repository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6D54F-3C81-4028-A921-13F37FB23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F13AB-53AD-4666-A37A-645A471E3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EC745-A909-42B0-8787-427066FD0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69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DBD58-D84D-4772-957D-AB01E3993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Repo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D58AE-66FE-4983-A734-6524F239E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repo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Hit ‘Repository’ and define one with a </a:t>
            </a:r>
            <a:r>
              <a:rPr lang="en-US" b="1" dirty="0"/>
              <a:t>unique</a:t>
            </a:r>
            <a:r>
              <a:rPr lang="en-US" dirty="0"/>
              <a:t> name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347CC-D846-4906-8D0B-424398D2B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F0BC3-C837-40E9-976C-7376F70DD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CFF53-29ED-4225-9B1B-34EE3DD19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096E9E-89A5-4BE9-A1A4-6F441B133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85900"/>
            <a:ext cx="6457950" cy="12763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4EC6B74-7D6A-44C3-B009-EA058B9DEE07}"/>
              </a:ext>
            </a:extLst>
          </p:cNvPr>
          <p:cNvSpPr/>
          <p:nvPr/>
        </p:nvSpPr>
        <p:spPr>
          <a:xfrm>
            <a:off x="6172200" y="2019300"/>
            <a:ext cx="1219200" cy="609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28F240-5A40-4B58-A8F7-02BFE7101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2796037"/>
            <a:ext cx="1133475" cy="14863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CEB700-0AE7-49F1-9FCF-52CD8A837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147" y="3348229"/>
            <a:ext cx="4821717" cy="186831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5989411-B09C-47A7-BAFD-906C05B99AE9}"/>
              </a:ext>
            </a:extLst>
          </p:cNvPr>
          <p:cNvSpPr/>
          <p:nvPr/>
        </p:nvSpPr>
        <p:spPr>
          <a:xfrm>
            <a:off x="1828800" y="4349573"/>
            <a:ext cx="2667000" cy="41292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31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7550D-D19C-4FB9-9864-07287A570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Token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E0D10-D8B5-428A-88EE-EFE7C13B7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Hit your defined repo to find the </a:t>
            </a:r>
            <a:r>
              <a:rPr lang="en-US" i="1" dirty="0"/>
              <a:t>dashboard page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443C8-0153-4ACA-B5F0-5C7E34A33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F5612-1A45-4EBB-BF2D-14A0DE566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8A64A-9237-4CB1-AD4C-E2F17F62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CC00E2-5C17-4DC3-A45F-28AED503C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53210"/>
            <a:ext cx="6019800" cy="260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43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D0F4E-84CE-45F1-AB88-A529D8316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the Tutorial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CB643-D237-43C9-9F21-3CD04A271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Advice to browse over the tutorial</a:t>
            </a:r>
          </a:p>
          <a:p>
            <a:pPr lvl="1"/>
            <a:r>
              <a:rPr lang="en-US" dirty="0"/>
              <a:t>One of the super great assets of </a:t>
            </a:r>
            <a:r>
              <a:rPr lang="en-US" dirty="0" err="1"/>
              <a:t>Humio</a:t>
            </a:r>
            <a:r>
              <a:rPr lang="en-US" dirty="0"/>
              <a:t> – is the built-in learning experience 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3B0A1-1560-410B-B0D0-2AC4F3814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2E35F-7898-49F6-994E-17C700B5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3B3F2-FF13-4AB1-A8B4-590496C00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CC63C2-7399-4059-9AD8-51B56B350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931718"/>
            <a:ext cx="49339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05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C00000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1044</Words>
  <Application>Microsoft Office PowerPoint</Application>
  <PresentationFormat>On-screen Show (16:10)</PresentationFormat>
  <Paragraphs>259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ui-monospace, SFMono-Regular, Menlo, Monaco, Consolas, </vt:lpstr>
      <vt:lpstr>Office Theme</vt:lpstr>
      <vt:lpstr>Microservices and DevOps</vt:lpstr>
      <vt:lpstr>Intro</vt:lpstr>
      <vt:lpstr>Setup</vt:lpstr>
      <vt:lpstr>Just Click…</vt:lpstr>
      <vt:lpstr>You will need to register…</vt:lpstr>
      <vt:lpstr>Next Steps – In Overview</vt:lpstr>
      <vt:lpstr>Define Repo</vt:lpstr>
      <vt:lpstr>Define Token</vt:lpstr>
      <vt:lpstr>Do the Tutorial</vt:lpstr>
      <vt:lpstr>… and now define Ingest Token</vt:lpstr>
      <vt:lpstr>…  ingest token</vt:lpstr>
      <vt:lpstr>Logging to Humio</vt:lpstr>
      <vt:lpstr>Docker Forwarding</vt:lpstr>
      <vt:lpstr>Ingest Token</vt:lpstr>
      <vt:lpstr>Let’s see some action</vt:lpstr>
      <vt:lpstr>I did…</vt:lpstr>
      <vt:lpstr>Testing</vt:lpstr>
      <vt:lpstr>Example</vt:lpstr>
      <vt:lpstr>But – No Parsing</vt:lpstr>
      <vt:lpstr>A Parser</vt:lpstr>
      <vt:lpstr>A Parser</vt:lpstr>
      <vt:lpstr>And associate it…</vt:lpstr>
      <vt:lpstr>Unfortunately!</vt:lpstr>
      <vt:lpstr>So, to monitor commands…</vt:lpstr>
      <vt:lpstr>In Action</vt:lpstr>
      <vt:lpstr>Selecting Columns</vt:lpstr>
      <vt:lpstr>Query</vt:lpstr>
      <vt:lpstr>Semi SQL like </vt:lpstr>
      <vt:lpstr>Dashboards</vt:lpstr>
      <vt:lpstr>Dashboard Example</vt:lpstr>
      <vt:lpstr>Swarm</vt:lpstr>
      <vt:lpstr>The IngestToken</vt:lpstr>
      <vt:lpstr>And the compose-file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103</cp:revision>
  <dcterms:created xsi:type="dcterms:W3CDTF">2006-08-16T00:00:00Z</dcterms:created>
  <dcterms:modified xsi:type="dcterms:W3CDTF">2021-12-01T10:27:42Z</dcterms:modified>
</cp:coreProperties>
</file>